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21"/>
  </p:notesMasterIdLst>
  <p:handoutMasterIdLst>
    <p:handoutMasterId r:id="rId22"/>
  </p:handoutMasterIdLst>
  <p:sldIdLst>
    <p:sldId id="678" r:id="rId3"/>
    <p:sldId id="731" r:id="rId4"/>
    <p:sldId id="732" r:id="rId5"/>
    <p:sldId id="741" r:id="rId6"/>
    <p:sldId id="744" r:id="rId7"/>
    <p:sldId id="730" r:id="rId8"/>
    <p:sldId id="733" r:id="rId9"/>
    <p:sldId id="734" r:id="rId10"/>
    <p:sldId id="735" r:id="rId11"/>
    <p:sldId id="745" r:id="rId12"/>
    <p:sldId id="746" r:id="rId13"/>
    <p:sldId id="747" r:id="rId14"/>
    <p:sldId id="748" r:id="rId15"/>
    <p:sldId id="749" r:id="rId16"/>
    <p:sldId id="750" r:id="rId17"/>
    <p:sldId id="751" r:id="rId18"/>
    <p:sldId id="736" r:id="rId19"/>
    <p:sldId id="743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ssa Messer" initials="MM" lastIdx="4" clrIdx="0">
    <p:extLst>
      <p:ext uri="{19B8F6BF-5375-455C-9EA6-DF929625EA0E}">
        <p15:presenceInfo xmlns:p15="http://schemas.microsoft.com/office/powerpoint/2012/main" userId="S-1-5-21-1806266684-120343679-475923621-12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0" autoAdjust="0"/>
    <p:restoredTop sz="68354" autoAdjust="0"/>
  </p:normalViewPr>
  <p:slideViewPr>
    <p:cSldViewPr>
      <p:cViewPr varScale="1">
        <p:scale>
          <a:sx n="79" d="100"/>
          <a:sy n="79" d="100"/>
        </p:scale>
        <p:origin x="172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2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%20User\Dropbox\INS%202016\Parent%20Profile%20figu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%20User\Dropbox\INS%202016\Parent%20Profile%20figu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%20User\Dropbox\INS%202016\Parent%20Profile%20figur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%20User\Dropbox\INS%202016\Parent%20Profile%20figu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Sheet1!$B$3:$B$4</c:f>
              <c:strCache>
                <c:ptCount val="2"/>
                <c:pt idx="1">
                  <c:v>TD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Sheet1!$B$5:$B$13</c:f>
              <c:numCache>
                <c:formatCode>0.00</c:formatCode>
                <c:ptCount val="9"/>
                <c:pt idx="0">
                  <c:v>50.065199999999997</c:v>
                </c:pt>
                <c:pt idx="1">
                  <c:v>50.340400000000002</c:v>
                </c:pt>
                <c:pt idx="2">
                  <c:v>49.962800000000001</c:v>
                </c:pt>
                <c:pt idx="3">
                  <c:v>50.008000000000003</c:v>
                </c:pt>
                <c:pt idx="4">
                  <c:v>49.985399999999998</c:v>
                </c:pt>
                <c:pt idx="5">
                  <c:v>50.248699999999999</c:v>
                </c:pt>
                <c:pt idx="6">
                  <c:v>49.619700000000002</c:v>
                </c:pt>
                <c:pt idx="7">
                  <c:v>50.043900000000001</c:v>
                </c:pt>
                <c:pt idx="8">
                  <c:v>49.835099999999997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Sheet1!$F$3:$F$4</c:f>
              <c:strCache>
                <c:ptCount val="2"/>
                <c:pt idx="1">
                  <c:v>LD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Sheet1!$F$5:$F$13</c:f>
              <c:numCache>
                <c:formatCode>0.00</c:formatCode>
                <c:ptCount val="9"/>
                <c:pt idx="0">
                  <c:v>50.477899999999998</c:v>
                </c:pt>
                <c:pt idx="1">
                  <c:v>53.274299999999997</c:v>
                </c:pt>
                <c:pt idx="2">
                  <c:v>55.1327</c:v>
                </c:pt>
                <c:pt idx="3">
                  <c:v>54.858400000000003</c:v>
                </c:pt>
                <c:pt idx="4">
                  <c:v>56.4071</c:v>
                </c:pt>
                <c:pt idx="5">
                  <c:v>57.415900000000001</c:v>
                </c:pt>
                <c:pt idx="6">
                  <c:v>55.628300000000003</c:v>
                </c:pt>
                <c:pt idx="7">
                  <c:v>58.796500000000002</c:v>
                </c:pt>
                <c:pt idx="8">
                  <c:v>52.929200000000002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730384"/>
        <c:axId val="2124035024"/>
      </c:lineChart>
      <c:catAx>
        <c:axId val="212473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035024"/>
        <c:crosses val="autoZero"/>
        <c:auto val="1"/>
        <c:lblAlgn val="ctr"/>
        <c:lblOffset val="100"/>
        <c:noMultiLvlLbl val="0"/>
      </c:catAx>
      <c:valAx>
        <c:axId val="2124035024"/>
        <c:scaling>
          <c:orientation val="minMax"/>
          <c:max val="7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73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Sheet1!$B$3:$B$4</c:f>
              <c:strCache>
                <c:ptCount val="2"/>
                <c:pt idx="1">
                  <c:v>TD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Sheet1!$B$5:$B$13</c:f>
              <c:numCache>
                <c:formatCode>0.00</c:formatCode>
                <c:ptCount val="9"/>
                <c:pt idx="0">
                  <c:v>50.065199999999997</c:v>
                </c:pt>
                <c:pt idx="1">
                  <c:v>50.340400000000002</c:v>
                </c:pt>
                <c:pt idx="2">
                  <c:v>49.962800000000001</c:v>
                </c:pt>
                <c:pt idx="3">
                  <c:v>50.008000000000003</c:v>
                </c:pt>
                <c:pt idx="4">
                  <c:v>49.985399999999998</c:v>
                </c:pt>
                <c:pt idx="5">
                  <c:v>50.248699999999999</c:v>
                </c:pt>
                <c:pt idx="6">
                  <c:v>49.619700000000002</c:v>
                </c:pt>
                <c:pt idx="7">
                  <c:v>50.043900000000001</c:v>
                </c:pt>
                <c:pt idx="8">
                  <c:v>49.835099999999997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Sheet1!$D$3:$D$4</c:f>
              <c:strCache>
                <c:ptCount val="2"/>
                <c:pt idx="1">
                  <c:v>ADHD-I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Sheet1!$D$5:$D$13</c:f>
              <c:numCache>
                <c:formatCode>0.00</c:formatCode>
                <c:ptCount val="9"/>
                <c:pt idx="0">
                  <c:v>57.037700000000001</c:v>
                </c:pt>
                <c:pt idx="1">
                  <c:v>59.968600000000002</c:v>
                </c:pt>
                <c:pt idx="2">
                  <c:v>64.138400000000004</c:v>
                </c:pt>
                <c:pt idx="3">
                  <c:v>58.572299999999998</c:v>
                </c:pt>
                <c:pt idx="4">
                  <c:v>67.660399999999996</c:v>
                </c:pt>
                <c:pt idx="5">
                  <c:v>70.094300000000004</c:v>
                </c:pt>
                <c:pt idx="6">
                  <c:v>66.201300000000003</c:v>
                </c:pt>
                <c:pt idx="7">
                  <c:v>66.025199999999998</c:v>
                </c:pt>
                <c:pt idx="8">
                  <c:v>63.075499999999998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Sheet1!$F$3:$F$4</c:f>
              <c:strCache>
                <c:ptCount val="2"/>
                <c:pt idx="1">
                  <c:v>LD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Sheet1!$F$5:$F$13</c:f>
              <c:numCache>
                <c:formatCode>0.00</c:formatCode>
                <c:ptCount val="9"/>
                <c:pt idx="0">
                  <c:v>50.477899999999998</c:v>
                </c:pt>
                <c:pt idx="1">
                  <c:v>53.274299999999997</c:v>
                </c:pt>
                <c:pt idx="2">
                  <c:v>55.1327</c:v>
                </c:pt>
                <c:pt idx="3">
                  <c:v>54.858400000000003</c:v>
                </c:pt>
                <c:pt idx="4">
                  <c:v>56.4071</c:v>
                </c:pt>
                <c:pt idx="5">
                  <c:v>57.415900000000001</c:v>
                </c:pt>
                <c:pt idx="6">
                  <c:v>55.628300000000003</c:v>
                </c:pt>
                <c:pt idx="7">
                  <c:v>58.796500000000002</c:v>
                </c:pt>
                <c:pt idx="8">
                  <c:v>52.929200000000002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026320"/>
        <c:axId val="2124026864"/>
      </c:lineChart>
      <c:catAx>
        <c:axId val="212402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026864"/>
        <c:crosses val="autoZero"/>
        <c:auto val="1"/>
        <c:lblAlgn val="ctr"/>
        <c:lblOffset val="100"/>
        <c:noMultiLvlLbl val="0"/>
      </c:catAx>
      <c:valAx>
        <c:axId val="2124026864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02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Sheet1!$B$3:$B$4</c:f>
              <c:strCache>
                <c:ptCount val="2"/>
                <c:pt idx="1">
                  <c:v>TD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Sheet1!$B$5:$B$13</c:f>
              <c:numCache>
                <c:formatCode>0.00</c:formatCode>
                <c:ptCount val="9"/>
                <c:pt idx="0">
                  <c:v>50.065199999999997</c:v>
                </c:pt>
                <c:pt idx="1">
                  <c:v>50.340400000000002</c:v>
                </c:pt>
                <c:pt idx="2">
                  <c:v>49.962800000000001</c:v>
                </c:pt>
                <c:pt idx="3">
                  <c:v>50.008000000000003</c:v>
                </c:pt>
                <c:pt idx="4">
                  <c:v>49.985399999999998</c:v>
                </c:pt>
                <c:pt idx="5">
                  <c:v>50.248699999999999</c:v>
                </c:pt>
                <c:pt idx="6">
                  <c:v>49.619700000000002</c:v>
                </c:pt>
                <c:pt idx="7">
                  <c:v>50.043900000000001</c:v>
                </c:pt>
                <c:pt idx="8">
                  <c:v>49.835099999999997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Sheet1!$C$3:$C$4</c:f>
              <c:strCache>
                <c:ptCount val="2"/>
                <c:pt idx="1">
                  <c:v>ADHD-C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Sheet1!$C$5:$C$13</c:f>
              <c:numCache>
                <c:formatCode>0.00</c:formatCode>
                <c:ptCount val="9"/>
                <c:pt idx="0">
                  <c:v>72.472499999999997</c:v>
                </c:pt>
                <c:pt idx="1">
                  <c:v>67.885300000000001</c:v>
                </c:pt>
                <c:pt idx="2">
                  <c:v>68.536699999999996</c:v>
                </c:pt>
                <c:pt idx="3">
                  <c:v>66.816500000000005</c:v>
                </c:pt>
                <c:pt idx="4">
                  <c:v>65.701800000000006</c:v>
                </c:pt>
                <c:pt idx="5">
                  <c:v>70.600899999999996</c:v>
                </c:pt>
                <c:pt idx="6">
                  <c:v>64.632999999999996</c:v>
                </c:pt>
                <c:pt idx="7">
                  <c:v>65.573400000000007</c:v>
                </c:pt>
                <c:pt idx="8">
                  <c:v>62.669699999999999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Sheet1!$D$3:$D$4</c:f>
              <c:strCache>
                <c:ptCount val="2"/>
                <c:pt idx="1">
                  <c:v>ADHD-I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Sheet1!$D$5:$D$13</c:f>
              <c:numCache>
                <c:formatCode>0.00</c:formatCode>
                <c:ptCount val="9"/>
                <c:pt idx="0">
                  <c:v>57.037700000000001</c:v>
                </c:pt>
                <c:pt idx="1">
                  <c:v>59.968600000000002</c:v>
                </c:pt>
                <c:pt idx="2">
                  <c:v>64.138400000000004</c:v>
                </c:pt>
                <c:pt idx="3">
                  <c:v>58.572299999999998</c:v>
                </c:pt>
                <c:pt idx="4">
                  <c:v>67.660399999999996</c:v>
                </c:pt>
                <c:pt idx="5">
                  <c:v>70.094300000000004</c:v>
                </c:pt>
                <c:pt idx="6">
                  <c:v>66.201300000000003</c:v>
                </c:pt>
                <c:pt idx="7">
                  <c:v>66.025199999999998</c:v>
                </c:pt>
                <c:pt idx="8">
                  <c:v>63.075499999999998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Sheet1!$F$3:$F$4</c:f>
              <c:strCache>
                <c:ptCount val="2"/>
                <c:pt idx="1">
                  <c:v>LD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Sheet1!$F$5:$F$13</c:f>
              <c:numCache>
                <c:formatCode>0.00</c:formatCode>
                <c:ptCount val="9"/>
                <c:pt idx="0">
                  <c:v>50.477899999999998</c:v>
                </c:pt>
                <c:pt idx="1">
                  <c:v>53.274299999999997</c:v>
                </c:pt>
                <c:pt idx="2">
                  <c:v>55.1327</c:v>
                </c:pt>
                <c:pt idx="3">
                  <c:v>54.858400000000003</c:v>
                </c:pt>
                <c:pt idx="4">
                  <c:v>56.4071</c:v>
                </c:pt>
                <c:pt idx="5">
                  <c:v>57.415900000000001</c:v>
                </c:pt>
                <c:pt idx="6">
                  <c:v>55.628300000000003</c:v>
                </c:pt>
                <c:pt idx="7">
                  <c:v>58.796500000000002</c:v>
                </c:pt>
                <c:pt idx="8">
                  <c:v>52.929200000000002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029584"/>
        <c:axId val="2124035568"/>
      </c:lineChart>
      <c:catAx>
        <c:axId val="212402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035568"/>
        <c:crosses val="autoZero"/>
        <c:auto val="1"/>
        <c:lblAlgn val="ctr"/>
        <c:lblOffset val="100"/>
        <c:noMultiLvlLbl val="0"/>
      </c:catAx>
      <c:valAx>
        <c:axId val="2124035568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02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Sheet1!$B$3:$B$4</c:f>
              <c:strCache>
                <c:ptCount val="2"/>
                <c:pt idx="1">
                  <c:v>TD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Sheet1!$B$5:$B$13</c:f>
              <c:numCache>
                <c:formatCode>0.00</c:formatCode>
                <c:ptCount val="9"/>
                <c:pt idx="0">
                  <c:v>50.065199999999997</c:v>
                </c:pt>
                <c:pt idx="1">
                  <c:v>50.340400000000002</c:v>
                </c:pt>
                <c:pt idx="2">
                  <c:v>49.962800000000001</c:v>
                </c:pt>
                <c:pt idx="3">
                  <c:v>50.008000000000003</c:v>
                </c:pt>
                <c:pt idx="4">
                  <c:v>49.985399999999998</c:v>
                </c:pt>
                <c:pt idx="5">
                  <c:v>50.248699999999999</c:v>
                </c:pt>
                <c:pt idx="6">
                  <c:v>49.619700000000002</c:v>
                </c:pt>
                <c:pt idx="7">
                  <c:v>50.043900000000001</c:v>
                </c:pt>
                <c:pt idx="8">
                  <c:v>49.835099999999997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Sheet1!$C$3:$C$4</c:f>
              <c:strCache>
                <c:ptCount val="2"/>
                <c:pt idx="1">
                  <c:v>ADHD-C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Sheet1!$C$5:$C$13</c:f>
              <c:numCache>
                <c:formatCode>0.00</c:formatCode>
                <c:ptCount val="9"/>
                <c:pt idx="0">
                  <c:v>72.472499999999997</c:v>
                </c:pt>
                <c:pt idx="1">
                  <c:v>67.885300000000001</c:v>
                </c:pt>
                <c:pt idx="2">
                  <c:v>68.536699999999996</c:v>
                </c:pt>
                <c:pt idx="3">
                  <c:v>66.816500000000005</c:v>
                </c:pt>
                <c:pt idx="4">
                  <c:v>65.701800000000006</c:v>
                </c:pt>
                <c:pt idx="5">
                  <c:v>70.600899999999996</c:v>
                </c:pt>
                <c:pt idx="6">
                  <c:v>64.632999999999996</c:v>
                </c:pt>
                <c:pt idx="7">
                  <c:v>65.573400000000007</c:v>
                </c:pt>
                <c:pt idx="8">
                  <c:v>62.669699999999999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Sheet1!$D$3:$D$4</c:f>
              <c:strCache>
                <c:ptCount val="2"/>
                <c:pt idx="1">
                  <c:v>ADHD-I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Sheet1!$D$5:$D$13</c:f>
              <c:numCache>
                <c:formatCode>0.00</c:formatCode>
                <c:ptCount val="9"/>
                <c:pt idx="0">
                  <c:v>57.037700000000001</c:v>
                </c:pt>
                <c:pt idx="1">
                  <c:v>59.968600000000002</c:v>
                </c:pt>
                <c:pt idx="2">
                  <c:v>64.138400000000004</c:v>
                </c:pt>
                <c:pt idx="3">
                  <c:v>58.572299999999998</c:v>
                </c:pt>
                <c:pt idx="4">
                  <c:v>67.660399999999996</c:v>
                </c:pt>
                <c:pt idx="5">
                  <c:v>70.094300000000004</c:v>
                </c:pt>
                <c:pt idx="6">
                  <c:v>66.201300000000003</c:v>
                </c:pt>
                <c:pt idx="7">
                  <c:v>66.025199999999998</c:v>
                </c:pt>
                <c:pt idx="8">
                  <c:v>63.075499999999998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Sheet1!$E$3:$E$4</c:f>
              <c:strCache>
                <c:ptCount val="2"/>
                <c:pt idx="1">
                  <c:v>ASD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Sheet1!$E$5:$E$13</c:f>
              <c:numCache>
                <c:formatCode>0.00</c:formatCode>
                <c:ptCount val="9"/>
                <c:pt idx="0">
                  <c:v>61.526699999999998</c:v>
                </c:pt>
                <c:pt idx="1">
                  <c:v>66.576300000000003</c:v>
                </c:pt>
                <c:pt idx="2">
                  <c:v>71.671800000000005</c:v>
                </c:pt>
                <c:pt idx="3">
                  <c:v>62.324399999999997</c:v>
                </c:pt>
                <c:pt idx="4">
                  <c:v>66.309200000000004</c:v>
                </c:pt>
                <c:pt idx="5">
                  <c:v>65.793899999999994</c:v>
                </c:pt>
                <c:pt idx="6">
                  <c:v>64.061099999999996</c:v>
                </c:pt>
                <c:pt idx="7">
                  <c:v>60.965600000000002</c:v>
                </c:pt>
                <c:pt idx="8">
                  <c:v>58.9771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Sheet1!$F$3:$F$4</c:f>
              <c:strCache>
                <c:ptCount val="2"/>
                <c:pt idx="1">
                  <c:v>LD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Sheet1!$A$5:$A$13</c:f>
              <c:strCache>
                <c:ptCount val="9"/>
                <c:pt idx="0">
                  <c:v>Inhibit</c:v>
                </c:pt>
                <c:pt idx="1">
                  <c:v>Self-Monitor</c:v>
                </c:pt>
                <c:pt idx="2">
                  <c:v>Shift</c:v>
                </c:pt>
                <c:pt idx="3">
                  <c:v>EC</c:v>
                </c:pt>
                <c:pt idx="4">
                  <c:v>Initiate</c:v>
                </c:pt>
                <c:pt idx="5">
                  <c:v>WM</c:v>
                </c:pt>
                <c:pt idx="6">
                  <c:v>Plan/Org</c:v>
                </c:pt>
                <c:pt idx="7">
                  <c:v>Task-Monitor</c:v>
                </c:pt>
                <c:pt idx="8">
                  <c:v>Materials</c:v>
                </c:pt>
              </c:strCache>
            </c:strRef>
          </c:cat>
          <c:val>
            <c:numRef>
              <c:f>Sheet1!$F$5:$F$13</c:f>
              <c:numCache>
                <c:formatCode>0.00</c:formatCode>
                <c:ptCount val="9"/>
                <c:pt idx="0">
                  <c:v>50.477899999999998</c:v>
                </c:pt>
                <c:pt idx="1">
                  <c:v>53.274299999999997</c:v>
                </c:pt>
                <c:pt idx="2">
                  <c:v>55.1327</c:v>
                </c:pt>
                <c:pt idx="3">
                  <c:v>54.858400000000003</c:v>
                </c:pt>
                <c:pt idx="4">
                  <c:v>56.4071</c:v>
                </c:pt>
                <c:pt idx="5">
                  <c:v>57.415900000000001</c:v>
                </c:pt>
                <c:pt idx="6">
                  <c:v>55.628300000000003</c:v>
                </c:pt>
                <c:pt idx="7">
                  <c:v>58.796500000000002</c:v>
                </c:pt>
                <c:pt idx="8">
                  <c:v>52.929200000000002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025776"/>
        <c:axId val="2124033936"/>
      </c:lineChart>
      <c:catAx>
        <c:axId val="212402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033936"/>
        <c:crosses val="autoZero"/>
        <c:auto val="1"/>
        <c:lblAlgn val="ctr"/>
        <c:lblOffset val="100"/>
        <c:noMultiLvlLbl val="0"/>
      </c:catAx>
      <c:valAx>
        <c:axId val="2124033936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025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00A360-102E-4431-AB30-A28D34250F55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F02EBC-3507-499F-84C1-625CC3D74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3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9A1FF2-90F7-4EF3-9036-345720DF09DE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358767-B7C6-4C96-A17D-C17B1A0FC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07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0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73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LD: Modest cog</a:t>
            </a:r>
            <a:r>
              <a:rPr lang="en-US" baseline="0" dirty="0" smtClean="0"/>
              <a:t> regulation elevations</a:t>
            </a:r>
          </a:p>
          <a:p>
            <a:r>
              <a:rPr lang="en-US" baseline="0" dirty="0" smtClean="0"/>
              <a:t>ADHD-I: Cog regulation elevations</a:t>
            </a:r>
          </a:p>
          <a:p>
            <a:r>
              <a:rPr lang="en-US" baseline="0" dirty="0" smtClean="0"/>
              <a:t>ADHD-C: Peak on Inhibit scale</a:t>
            </a:r>
          </a:p>
          <a:p>
            <a:r>
              <a:rPr lang="en-US" baseline="0" dirty="0" smtClean="0"/>
              <a:t>ASD: Peak on Shift Scale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95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LD: Modest cog</a:t>
            </a:r>
            <a:r>
              <a:rPr lang="en-US" baseline="0" dirty="0" smtClean="0"/>
              <a:t> regulation elevations</a:t>
            </a:r>
          </a:p>
          <a:p>
            <a:r>
              <a:rPr lang="en-US" baseline="0" dirty="0" smtClean="0"/>
              <a:t>ADHD-I: Cog regulation elevations</a:t>
            </a:r>
          </a:p>
          <a:p>
            <a:r>
              <a:rPr lang="en-US" baseline="0" dirty="0" smtClean="0"/>
              <a:t>ADHD-C: Peak on Inhibit scale</a:t>
            </a:r>
          </a:p>
          <a:p>
            <a:r>
              <a:rPr lang="en-US" baseline="0" dirty="0" smtClean="0"/>
              <a:t>ASD: Peak on Shift Scale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74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85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066E1-94B6-48B1-8EEE-3E74DE10628B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E5C04-AD5C-4C23-8C79-6CC2B14B2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56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DF177-A1D1-4B7D-957C-FFAE99FEECB6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491D-2631-4216-8815-02EDBFE42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1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A6EA5-EACC-4E18-B03A-9BB6DE7D01F0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0E98A-3B8C-4D3A-9933-1DD1487F1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63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2066E1-94B6-48B1-8EEE-3E74DE10628B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E5C04-AD5C-4C23-8C79-6CC2B14B27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84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BBB4D5-55C6-4CB6-9E74-DDDEC557BDED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B3433-F8AD-45AF-AEDA-AC528DEB1E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39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81732-EA4A-4FCE-9AD3-095A6EFD2E23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F42B1-1A86-4A27-A322-D5EF5B489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349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E19CF-FC26-4031-A1D2-BBDB6A2B396C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61E7A-A4B7-4E48-817B-55EAE039E4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8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0A105-0A24-43FC-961C-CBD1EF24B999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8ECBC-74C1-4678-97A2-9D52A48AC0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53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2BCDFB-52BD-4123-B244-226149C49900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3A08E-AF87-4277-BF22-D7E532FBC5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93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C01499-D97D-4B80-B470-376851A95A71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646D9-8AED-4001-973E-DE72C86F15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0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5D8BAA0-AD68-42B5-AEC8-B7A5EEF6CF70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242FB0-20C6-4AC9-A9B0-2BA6937DD7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6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BB4D5-55C6-4CB6-9E74-DDDEC557BDED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B3433-F8AD-45AF-AEDA-AC528DEB1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50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67CFAA-D257-49A6-8704-0DC43B6C9416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E9D0C-BE9F-4B8C-9745-A68F1E2820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5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FDF177-A1D1-4B7D-957C-FFAE99FEECB6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9491D-2631-4216-8815-02EDBFE429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5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DA6EA5-EACC-4E18-B03A-9BB6DE7D01F0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0E98A-3B8C-4D3A-9933-1DD1487F1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7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1732-EA4A-4FCE-9AD3-095A6EFD2E23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42B1-1A86-4A27-A322-D5EF5B489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26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E19CF-FC26-4031-A1D2-BBDB6A2B396C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61E7A-A4B7-4E48-817B-55EAE039E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7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A105-0A24-43FC-961C-CBD1EF24B999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ECBC-74C1-4678-97A2-9D52A48AC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7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CDFB-52BD-4123-B244-226149C49900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A08E-AF87-4277-BF22-D7E532FBC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4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01499-D97D-4B80-B470-376851A95A71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646D9-8AED-4001-973E-DE72C86F1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7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BAA0-AD68-42B5-AEC8-B7A5EEF6CF70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42FB0-20C6-4AC9-A9B0-2BA6937DD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7CFAA-D257-49A6-8704-0DC43B6C9416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E9D0C-BE9F-4B8C-9745-A68F1E282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70733B-7C36-454F-85FB-27BEE1804803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651DB4-BFE9-4E3F-AB4A-80FF3D0AC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70733B-7C36-454F-85FB-27BEE1804803}" type="datetimeFigureOut">
              <a:rPr lang="en-US" smtClean="0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651DB4-BFE9-4E3F-AB4A-80FF3D0AC0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70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554248"/>
            <a:ext cx="8839200" cy="3295651"/>
          </a:xfrm>
        </p:spPr>
        <p:txBody>
          <a:bodyPr/>
          <a:lstStyle/>
          <a:p>
            <a:r>
              <a:rPr lang="en-US" sz="4200" dirty="0" smtClean="0">
                <a:solidFill>
                  <a:schemeClr val="accent1">
                    <a:lumMod val="75000"/>
                  </a:schemeClr>
                </a:solidFill>
              </a:rPr>
              <a:t>Profiles of Everyday Executive Function with the</a:t>
            </a:r>
            <a:br>
              <a:rPr lang="en-US" sz="4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200" dirty="0" smtClean="0">
                <a:solidFill>
                  <a:schemeClr val="accent1">
                    <a:lumMod val="75000"/>
                  </a:schemeClr>
                </a:solidFill>
              </a:rPr>
              <a:t>Behavior Rating of Executive Function, Second Edition (BRIEF2)</a:t>
            </a:r>
            <a:endParaRPr lang="en-US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77000" cy="2209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Presented by Jennifer Greene, MSPH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Melissa Messer, Peter K. Isquith, Gerard A. Gioia, Lauren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Kenworthy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&amp; Steven C. Guy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Disclosure: Presenters are affiliated with PAR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167260"/>
            <a:ext cx="855865" cy="3869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9051"/>
            <a:ext cx="1278701" cy="68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40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Most groups were similarly elevated on the Working Memory, Plan Organize, and Task-Monitor </a:t>
            </a:r>
            <a:r>
              <a:rPr lang="en-US" sz="3200" dirty="0" smtClean="0"/>
              <a:t>scales</a:t>
            </a:r>
            <a:endParaRPr lang="en-US" sz="3200" dirty="0" smtClean="0"/>
          </a:p>
          <a:p>
            <a:pPr lvl="1"/>
            <a:r>
              <a:rPr lang="en-US" sz="2800" dirty="0" smtClean="0"/>
              <a:t>with </a:t>
            </a:r>
            <a:r>
              <a:rPr lang="en-US" sz="2800" dirty="0"/>
              <a:t>the exception of the LD group which had more modest </a:t>
            </a:r>
            <a:r>
              <a:rPr lang="en-US" sz="2800" dirty="0" smtClean="0"/>
              <a:t>elevations.</a:t>
            </a:r>
          </a:p>
          <a:p>
            <a:pPr lvl="1"/>
            <a:endParaRPr lang="en-US" sz="2800" dirty="0" smtClean="0"/>
          </a:p>
          <a:p>
            <a:pPr marL="201168" lvl="1" indent="0">
              <a:buNone/>
            </a:pPr>
            <a:r>
              <a:rPr lang="en-US" sz="3200" dirty="0" smtClean="0"/>
              <a:t>Parent </a:t>
            </a:r>
            <a:r>
              <a:rPr lang="en-US" sz="3200" dirty="0" smtClean="0"/>
              <a:t>and Teacher ratings were similar. The </a:t>
            </a:r>
            <a:r>
              <a:rPr lang="en-US" sz="3200" dirty="0"/>
              <a:t>highest elevation for all clinical groups on the Self-Report Form was on the Task Completion scale. </a:t>
            </a:r>
          </a:p>
        </p:txBody>
      </p:sp>
    </p:spTree>
    <p:extLst>
      <p:ext uri="{BB962C8B-B14F-4D97-AF65-F5344CB8AC3E}">
        <p14:creationId xmlns:p14="http://schemas.microsoft.com/office/powerpoint/2010/main" val="423318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LD: Modest Cognitive Regulation Elevations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935599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56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ADHD-I: Cognitive Regulation Elevations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473582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84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ADHD-C: Peak on Inhibit Scale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261871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30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ASD: Peak on Shift Scale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565514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96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304" y="14478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Teacher </a:t>
            </a:r>
            <a:r>
              <a:rPr lang="en-US" sz="3200" dirty="0" smtClean="0"/>
              <a:t>ratings show similar profiles 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2590800"/>
            <a:ext cx="8360664" cy="368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43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Self-Report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Self-report </a:t>
            </a:r>
            <a:r>
              <a:rPr lang="en-US" sz="3200" dirty="0" smtClean="0"/>
              <a:t>ratings less differentiated but similar profiles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838200" y="2895600"/>
            <a:ext cx="7162800" cy="341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34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Findings are consistent with the notion that different diagnostic groups may have characteristic profiles of executive function strengths and </a:t>
            </a:r>
            <a:r>
              <a:rPr lang="en-US" sz="3200" dirty="0" smtClean="0"/>
              <a:t>weaknesses.</a:t>
            </a:r>
          </a:p>
          <a:p>
            <a:r>
              <a:rPr lang="en-US" sz="3200" dirty="0" smtClean="0"/>
              <a:t>That </a:t>
            </a:r>
            <a:r>
              <a:rPr lang="en-US" sz="3200" dirty="0"/>
              <a:t>these are measurable on the BRIEF2 contributes to the body of evidence for valid interpretation of BRIEF2 scores in children with a wide range of disorders.</a:t>
            </a:r>
          </a:p>
        </p:txBody>
      </p:sp>
    </p:spTree>
    <p:extLst>
      <p:ext uri="{BB962C8B-B14F-4D97-AF65-F5344CB8AC3E}">
        <p14:creationId xmlns:p14="http://schemas.microsoft.com/office/powerpoint/2010/main" val="14211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0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</a:t>
            </a:r>
            <a:r>
              <a:rPr lang="en-US" sz="3200" dirty="0" smtClean="0"/>
              <a:t>Behavior </a:t>
            </a:r>
            <a:r>
              <a:rPr lang="en-US" sz="3200" dirty="0"/>
              <a:t>Rating of Executive Function, Second Edition (BRIEF2) are rating scales designed to measure executive function in children ages five to 18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/>
              <a:t>Parent, teacher, and self-report forms are available</a:t>
            </a:r>
            <a:r>
              <a:rPr lang="en-US" sz="32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22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/>
              <a:t>We examined profiles of everyday executive function in children with different developmental disorders on the BRIEF2.</a:t>
            </a:r>
          </a:p>
        </p:txBody>
      </p:sp>
    </p:spTree>
    <p:extLst>
      <p:ext uri="{BB962C8B-B14F-4D97-AF65-F5344CB8AC3E}">
        <p14:creationId xmlns:p14="http://schemas.microsoft.com/office/powerpoint/2010/main" val="76036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Parent Form: 63 items; Teacher Form: 63 items; Self-Report Form: 58 items</a:t>
            </a:r>
          </a:p>
          <a:p>
            <a:endParaRPr lang="en-US" sz="3200" dirty="0" smtClean="0"/>
          </a:p>
          <a:p>
            <a:r>
              <a:rPr lang="en-US" sz="3200" dirty="0" smtClean="0"/>
              <a:t>Each </a:t>
            </a:r>
            <a:r>
              <a:rPr lang="en-US" sz="3200" dirty="0"/>
              <a:t>item asks the parent to rate how often the child has experienced the behavior in the past six months, on a scale of Never (1), Sometimes (2) or Often (3).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4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 (</a:t>
            </a:r>
            <a:r>
              <a:rPr lang="en-US" dirty="0" err="1" smtClean="0"/>
              <a:t>con’t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Measures nine clinical scales grouped into three indexes (Behavior Regulation, Emotion Regulation, Cognitive Regulation</a:t>
            </a:r>
            <a:r>
              <a:rPr lang="en-US" sz="3200" dirty="0" smtClean="0"/>
              <a:t>)</a:t>
            </a:r>
          </a:p>
          <a:p>
            <a:endParaRPr lang="en-US" sz="3200" dirty="0"/>
          </a:p>
          <a:p>
            <a:r>
              <a:rPr lang="en-US" sz="3200" dirty="0"/>
              <a:t>All scales are also grouped into one overall composite, the Global Executive Composite (GEC).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-76200"/>
            <a:ext cx="8229600" cy="1143000"/>
          </a:xfrm>
        </p:spPr>
        <p:txBody>
          <a:bodyPr/>
          <a:lstStyle/>
          <a:p>
            <a:r>
              <a:rPr lang="en-US" dirty="0" smtClean="0"/>
              <a:t>Scale/Indexes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" y="1066800"/>
            <a:ext cx="8431802" cy="524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41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431" y="2438400"/>
            <a:ext cx="7543801" cy="402336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/>
              <a:t>Diverse samples identified on comprehensive clinical assessment</a:t>
            </a:r>
            <a:endParaRPr lang="en-US" sz="3200" dirty="0"/>
          </a:p>
          <a:p>
            <a:r>
              <a:rPr lang="en-US" sz="3200" dirty="0" smtClean="0"/>
              <a:t>Matched with typically developing children from the BRIEF2 standardization sample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083035"/>
              </p:ext>
            </p:extLst>
          </p:nvPr>
        </p:nvGraphicFramePr>
        <p:xfrm>
          <a:off x="289560" y="1905000"/>
          <a:ext cx="8610599" cy="2242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199"/>
                <a:gridCol w="914400"/>
                <a:gridCol w="990600"/>
                <a:gridCol w="1295400"/>
              </a:tblGrid>
              <a:tr h="369492"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Teacher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Self-Report</a:t>
                      </a:r>
                      <a:endParaRPr lang="en-US" dirty="0"/>
                    </a:p>
                  </a:txBody>
                  <a:tcPr/>
                </a:tc>
              </a:tr>
              <a:tr h="374624">
                <a:tc>
                  <a:txBody>
                    <a:bodyPr/>
                    <a:lstStyle/>
                    <a:p>
                      <a:r>
                        <a:rPr lang="en-US" dirty="0" smtClean="0"/>
                        <a:t>ADHD-Combined presentation (ADHD-C)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4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ADHD-Inattentive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presentation (ADHD-I)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</a:tr>
              <a:tr h="374624">
                <a:tc>
                  <a:txBody>
                    <a:bodyPr/>
                    <a:lstStyle/>
                    <a:p>
                      <a:r>
                        <a:rPr lang="en-US" dirty="0" smtClean="0"/>
                        <a:t>Autism</a:t>
                      </a:r>
                      <a:r>
                        <a:rPr lang="en-US" baseline="0" dirty="0" smtClean="0"/>
                        <a:t> Spectrum Disorder (ASD)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4624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Disability (LD)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74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Gender/age matched typically developing children (TD)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10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hree </a:t>
            </a:r>
            <a:r>
              <a:rPr lang="en-US" sz="3200" dirty="0"/>
              <a:t>separate mixed-model ANOVAs, one for each of the three BRIEF2 </a:t>
            </a:r>
            <a:r>
              <a:rPr lang="en-US" sz="3200" dirty="0" smtClean="0"/>
              <a:t>forms.</a:t>
            </a:r>
          </a:p>
          <a:p>
            <a:r>
              <a:rPr lang="en-US" sz="3200" dirty="0" smtClean="0"/>
              <a:t>Scores </a:t>
            </a:r>
            <a:r>
              <a:rPr lang="en-US" sz="3200" dirty="0"/>
              <a:t>on each scale were treated as within-subjects </a:t>
            </a:r>
            <a:r>
              <a:rPr lang="en-US" sz="3200" dirty="0" smtClean="0"/>
              <a:t>variables</a:t>
            </a:r>
          </a:p>
          <a:p>
            <a:r>
              <a:rPr lang="en-US" sz="3200" dirty="0"/>
              <a:t>D</a:t>
            </a:r>
            <a:r>
              <a:rPr lang="en-US" sz="3200" dirty="0" smtClean="0"/>
              <a:t>iagnostic </a:t>
            </a:r>
            <a:r>
              <a:rPr lang="en-US" sz="3200" dirty="0"/>
              <a:t>group (TD, ADHD-C, ADHD-I, ASD, LD) was treated as the between-subjects variable.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1521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All main effects and interactions were significant (</a:t>
            </a:r>
            <a:r>
              <a:rPr lang="en-US" sz="3200" i="1" dirty="0"/>
              <a:t>p</a:t>
            </a:r>
            <a:r>
              <a:rPr lang="en-US" sz="3200" dirty="0"/>
              <a:t> &lt; .001) for each of the Parent, Teacher, and Self-Report </a:t>
            </a:r>
            <a:r>
              <a:rPr lang="en-US" sz="3200" dirty="0" smtClean="0"/>
              <a:t>forms.</a:t>
            </a:r>
          </a:p>
          <a:p>
            <a:pPr lvl="1"/>
            <a:r>
              <a:rPr lang="en-US" sz="2800" dirty="0" smtClean="0"/>
              <a:t>Clinical groups </a:t>
            </a:r>
            <a:r>
              <a:rPr lang="en-US" sz="2800" dirty="0"/>
              <a:t>differed in terms of overall level, with some groups being rated as having much greater executive function difficulties overall than others. </a:t>
            </a:r>
            <a:endParaRPr lang="en-US" sz="2800" dirty="0" smtClean="0"/>
          </a:p>
          <a:p>
            <a:pPr lvl="1"/>
            <a:r>
              <a:rPr lang="en-US" sz="2800" dirty="0" smtClean="0"/>
              <a:t>Clinical groups also had </a:t>
            </a:r>
            <a:r>
              <a:rPr lang="en-US" sz="2800" dirty="0"/>
              <a:t>different profiles of elevations, or peaks and valleys, on the </a:t>
            </a:r>
            <a:r>
              <a:rPr lang="en-US" sz="2800" dirty="0" smtClean="0"/>
              <a:t>scales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16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S training [Compatibility Mode]" id="{8CAB34BB-E4F7-4CE7-B855-ED88BB66D57F}" vid="{6D633347-6899-4CE5-9622-5613D880584B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5570</TotalTime>
  <Words>569</Words>
  <Application>Microsoft Office PowerPoint</Application>
  <PresentationFormat>On-screen Show (4:3)</PresentationFormat>
  <Paragraphs>90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Retrospect</vt:lpstr>
      <vt:lpstr>Profiles of Everyday Executive Function with the Behavior Rating of Executive Function, Second Edition (BRIEF2)</vt:lpstr>
      <vt:lpstr>Background</vt:lpstr>
      <vt:lpstr>Objective</vt:lpstr>
      <vt:lpstr>Instrument</vt:lpstr>
      <vt:lpstr>Instrument (con’t.)</vt:lpstr>
      <vt:lpstr>Scale/Indexes</vt:lpstr>
      <vt:lpstr>Participants</vt:lpstr>
      <vt:lpstr>Method</vt:lpstr>
      <vt:lpstr>Results</vt:lpstr>
      <vt:lpstr>Overall Profiles</vt:lpstr>
      <vt:lpstr>LD: Modest Cognitive Regulation Elevations</vt:lpstr>
      <vt:lpstr>ADHD-I: Cognitive Regulation Elevations</vt:lpstr>
      <vt:lpstr>ADHD-C: Peak on Inhibit Scale</vt:lpstr>
      <vt:lpstr>ASD: Peak on Shift Scale</vt:lpstr>
      <vt:lpstr>Teacher Profiles</vt:lpstr>
      <vt:lpstr>Self-Report Profiles</vt:lpstr>
      <vt:lpstr>Conclusions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Directed Search Training</dc:title>
  <dc:creator>Melissa Messer</dc:creator>
  <cp:lastModifiedBy>Jennifer Greene</cp:lastModifiedBy>
  <cp:revision>152</cp:revision>
  <cp:lastPrinted>2013-07-03T19:06:11Z</cp:lastPrinted>
  <dcterms:created xsi:type="dcterms:W3CDTF">2014-06-02T01:02:10Z</dcterms:created>
  <dcterms:modified xsi:type="dcterms:W3CDTF">2016-02-02T13:44:41Z</dcterms:modified>
</cp:coreProperties>
</file>